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2" Type="http://schemas.openxmlformats.org/package/2006/relationships/metadata/core-properties" Target="docProps/core.xml"/><Relationship Id="rId3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727" r:id="rId1"/>
  </p:sldMasterIdLst>
  <p:notesMasterIdLst>
    <p:notesMasterId r:id="rId19"/>
  </p:notesMasterIdLst>
  <p:handoutMasterIdLst>
    <p:handoutMasterId r:id="rId20"/>
  </p:handoutMasterIdLst>
  <p:sldIdLst>
    <p:sldId id="256" r:id="rId2"/>
    <p:sldId id="298" r:id="rId3"/>
    <p:sldId id="280" r:id="rId4"/>
    <p:sldId id="284" r:id="rId5"/>
    <p:sldId id="291" r:id="rId6"/>
    <p:sldId id="286" r:id="rId7"/>
    <p:sldId id="287" r:id="rId8"/>
    <p:sldId id="295" r:id="rId9"/>
    <p:sldId id="290" r:id="rId10"/>
    <p:sldId id="296" r:id="rId11"/>
    <p:sldId id="292" r:id="rId12"/>
    <p:sldId id="293" r:id="rId13"/>
    <p:sldId id="281" r:id="rId14"/>
    <p:sldId id="282" r:id="rId15"/>
    <p:sldId id="283" r:id="rId16"/>
    <p:sldId id="297" r:id="rId17"/>
    <p:sldId id="294" r:id="rId1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89" d="100"/>
          <a:sy n="89" d="100"/>
        </p:scale>
        <p:origin x="-832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handoutMaster" Target="handoutMasters/handoutMaster1.xml"/><Relationship Id="rId21" Type="http://schemas.openxmlformats.org/officeDocument/2006/relationships/printerSettings" Target="printerSettings/printerSettings1.bin"/><Relationship Id="rId22" Type="http://schemas.openxmlformats.org/officeDocument/2006/relationships/presProps" Target="presProps.xml"/><Relationship Id="rId23" Type="http://schemas.openxmlformats.org/officeDocument/2006/relationships/viewProps" Target="viewProps.xml"/><Relationship Id="rId24" Type="http://schemas.openxmlformats.org/officeDocument/2006/relationships/theme" Target="theme/theme1.xml"/><Relationship Id="rId2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C743B1-95EA-A846-A270-AF41DA1E6ABF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C18D1AC-8658-E547-8A4F-8D39F2077C7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2619291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D8E3B6A-7F88-8447-9F70-C97DDF7487E4}" type="datetimeFigureOut">
              <a:rPr lang="en-US" smtClean="0"/>
              <a:t>4/16/18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AE23F97-2D89-C442-9862-9C883650532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4721684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C0479A4-9B26-784F-BE6D-58F587285F1A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703441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933397-906C-664D-B66C-C7ADFAF70F7B}" type="datetime1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4CE123-ACC8-FC4A-9A91-B5AD30E2081F}" type="datetime1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55BE7D-3CCD-DB45-B634-81C219F14AA9}" type="datetime1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F48995-F96E-0340-A7EA-AABA91503978}" type="datetime1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A1F9F-1A51-E74A-A43A-587135E2C6F5}" type="datetime1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8298C4-03EF-BD4A-991A-4E18B3B73081}" type="datetime1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1ABE5B-2577-FB45-8587-2485EDFC42A2}" type="datetime1">
              <a:rPr lang="en-US" smtClean="0"/>
              <a:t>4/16/18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787142-CDBB-C34B-A96E-7B6FBAC3F175}" type="datetime1">
              <a:rPr lang="en-US" smtClean="0"/>
              <a:t>4/16/18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531A3E-FD36-664C-91C1-41FC2BF0243F}" type="datetime1">
              <a:rPr lang="en-US" smtClean="0"/>
              <a:t>4/16/18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B5737A1-59DF-4D4C-929C-166AD47554FB}" type="datetime1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C6783-3781-F54F-8CA6-41B6603F9D1F}" type="datetime1">
              <a:rPr lang="en-US" smtClean="0"/>
              <a:t>4/16/18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9C842B63-979B-A34A-838F-929D018DA6C8}" type="datetime1">
              <a:rPr lang="en-US" smtClean="0"/>
              <a:t>4/16/18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D12AA694-00EB-4F4B-AABB-6F50FB178914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8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hf hdr="0" ftr="0" dt="0"/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hyperlink" Target="http://davidboje.com/Strathclyde/" TargetMode="Externa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veteransstudies.org/journal/index.php?journal=jvs&amp;page=issue&amp;op=view&amp;path%5B%5D=1" TargetMode="Externa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hyperlink" Target="http://davidboje.com/Strathclyde/" TargetMode="External"/><Relationship Id="rId3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hyperlink" Target="http://bized.aacsb.edu/articles/2018/03/the-essence-of-scholarly-impact" TargetMode="External"/><Relationship Id="rId3" Type="http://schemas.openxmlformats.org/officeDocument/2006/relationships/hyperlink" Target="http://bized.aacsb.edu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89921"/>
            <a:ext cx="8163121" cy="2294148"/>
          </a:xfrm>
        </p:spPr>
        <p:txBody>
          <a:bodyPr/>
          <a:lstStyle/>
          <a:p>
            <a:pPr algn="ctr"/>
            <a:r>
              <a:rPr lang="en-US" sz="3600" dirty="0" smtClean="0"/>
              <a:t>HOW TO PUBLISH storytelling research AND NOT HAVE WRITER’S BLOCK?</a:t>
            </a:r>
            <a:r>
              <a:rPr lang="en-US" sz="3600" b="1" dirty="0"/>
              <a:t/>
            </a:r>
            <a:br>
              <a:rPr lang="en-US" sz="3600" b="1" dirty="0"/>
            </a:b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38200" y="6162265"/>
            <a:ext cx="6400800" cy="509595"/>
          </a:xfrm>
        </p:spPr>
        <p:txBody>
          <a:bodyPr/>
          <a:lstStyle/>
          <a:p>
            <a:pPr algn="ctr"/>
            <a:r>
              <a:rPr lang="en-US" dirty="0" smtClean="0"/>
              <a:t>David M. Boje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500994" y="3451433"/>
            <a:ext cx="8462352" cy="271083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l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90000"/>
              <a:buFont typeface="Arial" pitchFamily="34" charset="0"/>
              <a:buNone/>
              <a:defRPr sz="1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SzPct val="100000"/>
              <a:buFont typeface="Arial" pitchFamily="34" charset="0"/>
              <a:buNone/>
              <a:defRPr sz="1400" kern="1200" baseline="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itchFamily="34" charset="0"/>
              <a:buNone/>
              <a:defRPr sz="13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dirty="0"/>
              <a:t>I</a:t>
            </a:r>
            <a:r>
              <a:rPr lang="en-US" dirty="0" smtClean="0"/>
              <a:t> ‘HOW TO PUBLISH’ events give everyone writer’s block</a:t>
            </a:r>
          </a:p>
          <a:p>
            <a:r>
              <a:rPr lang="en-US" dirty="0" smtClean="0"/>
              <a:t>II What Gives us Writer’s Block?</a:t>
            </a:r>
          </a:p>
          <a:p>
            <a:r>
              <a:rPr lang="en-US" dirty="0" smtClean="0"/>
              <a:t>III. What to do about Writer’s Block?</a:t>
            </a:r>
          </a:p>
          <a:p>
            <a:r>
              <a:rPr lang="en-US" dirty="0" smtClean="0"/>
              <a:t>III How to help others overcome writer’s block?</a:t>
            </a:r>
          </a:p>
          <a:p>
            <a:r>
              <a:rPr lang="en-US" dirty="0" smtClean="0"/>
              <a:t>IV. Interactive event to develop your kind of living story, narrative, or antenarrative approach to writing?</a:t>
            </a:r>
          </a:p>
        </p:txBody>
      </p:sp>
      <p:sp>
        <p:nvSpPr>
          <p:cNvPr id="4" name="Rectangle 3"/>
          <p:cNvSpPr/>
          <p:nvPr/>
        </p:nvSpPr>
        <p:spPr>
          <a:xfrm>
            <a:off x="1816634" y="2403326"/>
            <a:ext cx="714671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600" dirty="0"/>
              <a:t>Slides &amp; books to download at </a:t>
            </a:r>
            <a:r>
              <a:rPr lang="en-US" b="1" dirty="0">
                <a:hlinkClick r:id="rId2"/>
              </a:rPr>
              <a:t>http://davidboje.com/Strathclyde/</a:t>
            </a:r>
            <a:r>
              <a:rPr lang="en-US" b="1" dirty="0"/>
              <a:t> </a:t>
            </a:r>
            <a:endParaRPr lang="en-US" b="1" dirty="0" smtClean="0"/>
          </a:p>
          <a:p>
            <a:endParaRPr lang="en-US" b="1" dirty="0"/>
          </a:p>
          <a:p>
            <a:r>
              <a:rPr lang="en-US" b="1" dirty="0" smtClean="0"/>
              <a:t>TIME: 4PM to 5PM</a:t>
            </a:r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23191965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534" y="2073094"/>
            <a:ext cx="8765366" cy="4569567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349673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You are your Numeric? </a:t>
            </a:r>
            <a:r>
              <a:rPr lang="mr-IN" dirty="0" smtClean="0"/>
              <a:t>–</a:t>
            </a:r>
            <a:r>
              <a:rPr lang="en-US" dirty="0" smtClean="0"/>
              <a:t> give me writers block</a:t>
            </a:r>
            <a:endParaRPr lang="en-US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05141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44562"/>
            <a:ext cx="8229600" cy="779438"/>
          </a:xfrm>
        </p:spPr>
        <p:txBody>
          <a:bodyPr>
            <a:noAutofit/>
          </a:bodyPr>
          <a:lstStyle/>
          <a:p>
            <a:r>
              <a:rPr lang="en-NZ" sz="3200" b="1" dirty="0" smtClean="0"/>
              <a:t>QUALITIATIVE IMPACTS </a:t>
            </a:r>
            <a:r>
              <a:rPr lang="en-NZ" sz="3200" b="1" dirty="0"/>
              <a:t>of your Research on </a:t>
            </a:r>
            <a:r>
              <a:rPr lang="en-NZ" sz="3200" b="1" dirty="0" smtClean="0"/>
              <a:t>PRACTICE</a:t>
            </a:r>
            <a:r>
              <a:rPr lang="en-US" sz="3200" dirty="0"/>
              <a:t/>
            </a:r>
            <a:br>
              <a:rPr lang="en-US" sz="3200" dirty="0"/>
            </a:b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NZ" i="1" dirty="0"/>
              <a:t>Please provide examples/details of changes in business performance/practices arising from your research </a:t>
            </a:r>
            <a:endParaRPr lang="en-NZ" i="1" dirty="0" smtClean="0"/>
          </a:p>
          <a:p>
            <a:endParaRPr lang="en-NZ" i="1" dirty="0"/>
          </a:p>
          <a:p>
            <a:r>
              <a:rPr lang="en-NZ" i="1" dirty="0" smtClean="0"/>
              <a:t>I did a sting on smoke shops selling SPICE, fake weed, to get City Council to change the law</a:t>
            </a:r>
          </a:p>
          <a:p>
            <a:endParaRPr lang="en-NZ" i="1" dirty="0"/>
          </a:p>
          <a:p>
            <a:r>
              <a:rPr lang="en-NZ" i="1" dirty="0"/>
              <a:t>I worked with homeless veterans to introduce a drug policity, to stop the sale at the point of sale, the Smoke Shop selling SPICE, K-2, Bath Salts laced with who knows what designer chemicals.</a:t>
            </a:r>
            <a:endParaRPr lang="en-US" dirty="0"/>
          </a:p>
          <a:p>
            <a:endParaRPr lang="en-NZ" i="1" dirty="0" smtClean="0"/>
          </a:p>
          <a:p>
            <a:pPr marL="0" indent="0">
              <a:buNone/>
            </a:pP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498785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IMPACTS of your Research on SOCIETY</a:t>
            </a:r>
            <a:r>
              <a:rPr lang="en-US" dirty="0"/>
              <a:t/>
            </a:r>
            <a:br>
              <a:rPr lang="en-US" dirty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509441"/>
          </a:xfrm>
        </p:spPr>
        <p:txBody>
          <a:bodyPr/>
          <a:lstStyle/>
          <a:p>
            <a:r>
              <a:rPr lang="en-NZ" i="1" dirty="0" smtClean="0"/>
              <a:t>Please </a:t>
            </a:r>
            <a:r>
              <a:rPr lang="en-NZ" i="1" dirty="0"/>
              <a:t>provide examples/details of the influence of your research on local/regional communities and/or the wider society.</a:t>
            </a:r>
            <a:endParaRPr lang="en-US" dirty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583930" y="2967335"/>
            <a:ext cx="810286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Jeanne Flora, David Boje, Grace Ann Rosile, Kenneth Hacker. (2016). Journal of Veterans Studies. </a:t>
            </a:r>
            <a:r>
              <a:rPr lang="en-US" sz="2400" dirty="0" err="1"/>
              <a:t>Vol</a:t>
            </a:r>
            <a:r>
              <a:rPr lang="en-US" sz="2400" dirty="0"/>
              <a:t> 1, No 1 </a:t>
            </a:r>
            <a:r>
              <a:rPr lang="en-US" sz="2400" dirty="0">
                <a:hlinkClick r:id="rId2"/>
              </a:rPr>
              <a:t>http://veteransstudies.org/journal/index.php?journal=jvs&amp;page=issue&amp;op=view&amp;path%5B%5D=</a:t>
            </a:r>
            <a:r>
              <a:rPr lang="en-US" sz="2400" dirty="0" smtClean="0">
                <a:hlinkClick r:id="rId2"/>
              </a:rPr>
              <a:t>1</a:t>
            </a:r>
            <a:r>
              <a:rPr lang="en-US" sz="2400" dirty="0" smtClean="0"/>
              <a:t>  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583930" y="4741338"/>
            <a:ext cx="754731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 Boje, D. M.; Hillon, Yue. 2017. "The Dialectical Development of “Storytelling” Learning Organizations: A Case Study of a Public Research </a:t>
            </a:r>
            <a:r>
              <a:rPr lang="en-US" sz="2400" dirty="0" smtClean="0"/>
              <a:t>University” its death spiral: can we reverse it?</a:t>
            </a:r>
            <a:endParaRPr lang="en-US" sz="2400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30868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431" y="1524000"/>
            <a:ext cx="5557293" cy="5334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1. Give yourself permission to write first, edit later </a:t>
            </a:r>
            <a:br>
              <a:rPr lang="en-US" dirty="0" smtClean="0"/>
            </a:br>
            <a:r>
              <a:rPr lang="en-US" dirty="0" smtClean="0"/>
              <a:t>2. Have place &amp; time to write each day</a:t>
            </a:r>
            <a:br>
              <a:rPr lang="en-US" dirty="0" smtClean="0"/>
            </a:br>
            <a:r>
              <a:rPr lang="en-US" dirty="0" smtClean="0"/>
              <a:t>3. Write </a:t>
            </a:r>
            <a:r>
              <a:rPr lang="en-US" dirty="0"/>
              <a:t>FAST as much as you can in 5 minutes</a:t>
            </a:r>
            <a:br>
              <a:rPr lang="en-US" dirty="0"/>
            </a:br>
            <a:r>
              <a:rPr lang="en-US" dirty="0" smtClean="0"/>
              <a:t>4. Turn idea into a living story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88821" y="1524000"/>
            <a:ext cx="3150379" cy="2422855"/>
          </a:xfrm>
          <a:prstGeom prst="rect">
            <a:avLst/>
          </a:prstGeom>
        </p:spPr>
      </p:pic>
      <p:sp>
        <p:nvSpPr>
          <p:cNvPr id="9" name="Title 1"/>
          <p:cNvSpPr txBox="1">
            <a:spLocks/>
          </p:cNvSpPr>
          <p:nvPr/>
        </p:nvSpPr>
        <p:spPr>
          <a:xfrm>
            <a:off x="609600" y="6858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spcBef>
                <a:spcPct val="0"/>
              </a:spcBef>
              <a:buNone/>
              <a:defRPr sz="4000" kern="1200" spc="-100" baseline="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What to do about Writer’s Block</a:t>
            </a:r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5576544" y="4186180"/>
            <a:ext cx="3792360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Our need </a:t>
            </a:r>
            <a:r>
              <a:rPr lang="en-US" sz="2800" dirty="0"/>
              <a:t>to be perfect blocks </a:t>
            </a:r>
            <a:r>
              <a:rPr lang="en-US" sz="2800" dirty="0" smtClean="0"/>
              <a:t>our </a:t>
            </a:r>
            <a:r>
              <a:rPr lang="en-US" sz="2800" dirty="0"/>
              <a:t>CREATIVE STORY-FLOW</a:t>
            </a:r>
          </a:p>
        </p:txBody>
      </p:sp>
    </p:spTree>
    <p:extLst>
      <p:ext uri="{BB962C8B-B14F-4D97-AF65-F5344CB8AC3E}">
        <p14:creationId xmlns:p14="http://schemas.microsoft.com/office/powerpoint/2010/main" val="254331687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to overcome writer’s block?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dirty="0" smtClean="0"/>
              <a:t>I need a</a:t>
            </a:r>
            <a:r>
              <a:rPr lang="en-US" b="1" i="1" dirty="0" smtClean="0"/>
              <a:t> spacetimemattering </a:t>
            </a:r>
            <a:r>
              <a:rPr lang="en-US" dirty="0" smtClean="0"/>
              <a:t>of CREATING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Find a place to meditate and write EVERYDAY (or find change of scenery)</a:t>
            </a:r>
          </a:p>
          <a:p>
            <a:pPr lvl="1"/>
            <a:r>
              <a:rPr lang="en-US" dirty="0" smtClean="0"/>
              <a:t>Write about what comes to mind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Have your special time to meditate and then write in the middle </a:t>
            </a:r>
            <a:r>
              <a:rPr lang="mr-IN" dirty="0" smtClean="0"/>
              <a:t>–</a:t>
            </a:r>
            <a:r>
              <a:rPr lang="en-US" dirty="0" smtClean="0"/>
              <a:t> jump to the middle and the beginning will come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Mattering with Good tools</a:t>
            </a:r>
          </a:p>
          <a:p>
            <a:pPr marL="457200" indent="-457200">
              <a:buFont typeface="+mj-lt"/>
              <a:buAutoNum type="arabicPeriod"/>
            </a:pPr>
            <a:r>
              <a:rPr lang="en-US" dirty="0" smtClean="0"/>
              <a:t>Get in touch with your muse</a:t>
            </a:r>
          </a:p>
          <a:p>
            <a:pPr marL="457200" indent="-457200">
              <a:buAutoNum type="arabicPeriod"/>
            </a:pPr>
            <a:r>
              <a:rPr lang="en-US" dirty="0" smtClean="0"/>
              <a:t>Note-booking before computer-writing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182847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I help others overcome it?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 write a starting sentence, get up and</a:t>
            </a:r>
          </a:p>
          <a:p>
            <a:r>
              <a:rPr lang="en-US" dirty="0" smtClean="0"/>
              <a:t>Ask them to write the next sentence</a:t>
            </a:r>
          </a:p>
          <a:p>
            <a:r>
              <a:rPr lang="en-US" dirty="0" smtClean="0"/>
              <a:t>Then I write another sentence, and REPEAT</a:t>
            </a:r>
          </a:p>
          <a:p>
            <a:r>
              <a:rPr lang="en-US" dirty="0" smtClean="0"/>
              <a:t>Within 5 minutes they are off writing many sentences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4328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Advice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1499" y="1905000"/>
            <a:ext cx="8153177" cy="4694142"/>
          </a:xfrm>
        </p:spPr>
        <p:txBody>
          <a:bodyPr/>
          <a:lstStyle/>
          <a:p>
            <a:pPr>
              <a:buFont typeface="+mj-lt"/>
              <a:buAutoNum type="arabicPeriod"/>
            </a:pPr>
            <a:r>
              <a:rPr lang="en-US" dirty="0"/>
              <a:t>Don’t let the university &amp; academy Outcomes </a:t>
            </a:r>
            <a:r>
              <a:rPr lang="en-US" dirty="0" err="1"/>
              <a:t>Asessment</a:t>
            </a:r>
            <a:r>
              <a:rPr lang="en-US" dirty="0"/>
              <a:t> define your path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Write for the Long-term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Do something that Matters to You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Make a difference in the World with your writing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Always have a Plan B when you submit to Top Tier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Work on the Writers Block that Rejection Brings</a:t>
            </a:r>
          </a:p>
          <a:p>
            <a:pPr>
              <a:buFont typeface="+mj-lt"/>
              <a:buAutoNum type="arabicPeriod"/>
            </a:pPr>
            <a:r>
              <a:rPr lang="en-US" dirty="0" smtClean="0"/>
              <a:t>Take Time to Celebrate each Small Win</a:t>
            </a:r>
          </a:p>
        </p:txBody>
      </p:sp>
    </p:spTree>
    <p:extLst>
      <p:ext uri="{BB962C8B-B14F-4D97-AF65-F5344CB8AC3E}">
        <p14:creationId xmlns:p14="http://schemas.microsoft.com/office/powerpoint/2010/main" val="1472015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389021"/>
          </a:xfrm>
        </p:spPr>
        <p:txBody>
          <a:bodyPr>
            <a:normAutofit fontScale="90000"/>
          </a:bodyPr>
          <a:lstStyle/>
          <a:p>
            <a:r>
              <a:rPr lang="en-US" b="1" dirty="0" smtClean="0"/>
              <a:t>Q &amp; A</a:t>
            </a:r>
            <a:endParaRPr lang="en-US" b="1" dirty="0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17</a:t>
            </a:fld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2286000" y="1209540"/>
            <a:ext cx="4572000" cy="615553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600" dirty="0"/>
              <a:t>Slides &amp; books to download at </a:t>
            </a:r>
            <a:r>
              <a:rPr lang="en-US" b="1" dirty="0">
                <a:hlinkClick r:id="rId2"/>
              </a:rPr>
              <a:t>http://davidboje.com/Strathclyde/</a:t>
            </a:r>
            <a:r>
              <a:rPr lang="en-US" b="1" dirty="0"/>
              <a:t> 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02322" y="2054270"/>
            <a:ext cx="7142294" cy="4618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70240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686800" cy="990600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linkClick r:id="rId2"/>
              </a:rPr>
              <a:t>The Essence of Scholarly Impact | </a:t>
            </a:r>
            <a:r>
              <a:rPr lang="en-US" sz="2700" dirty="0">
                <a:hlinkClick r:id="rId2"/>
              </a:rPr>
              <a:t>BizEd </a:t>
            </a:r>
            <a:r>
              <a:rPr lang="en-US" sz="2700" dirty="0" smtClean="0">
                <a:hlinkClick r:id="rId2"/>
              </a:rPr>
              <a:t>Magazine</a:t>
            </a:r>
            <a:r>
              <a:rPr lang="en-US" sz="2700" dirty="0" smtClean="0"/>
              <a:t> </a:t>
            </a:r>
            <a:r>
              <a:rPr lang="en-US" sz="2700" u="sng" dirty="0" smtClean="0">
                <a:hlinkClick r:id="rId3"/>
              </a:rPr>
              <a:t>bized.aacsb.edu</a:t>
            </a:r>
            <a:r>
              <a:rPr lang="en-US" sz="2700" u="sng" dirty="0"/>
              <a:t/>
            </a:r>
            <a:br>
              <a:rPr lang="en-US" sz="2700" u="sng" dirty="0"/>
            </a:br>
            <a:endParaRPr lang="en-US" sz="27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WHAT </a:t>
            </a:r>
            <a:r>
              <a:rPr lang="en-US" dirty="0"/>
              <a:t>IS THE MEANING of scholarly impact? How can researchers know when they’ve achieved it, and how can their schools best reward it? These nuanced questions are the subject of a project from the Academy of Management (AOM</a:t>
            </a:r>
            <a:r>
              <a:rPr lang="en-US" dirty="0" smtClean="0"/>
              <a:t>)</a:t>
            </a:r>
          </a:p>
          <a:p>
            <a:r>
              <a:rPr lang="en-US" dirty="0"/>
              <a:t>Top 5</a:t>
            </a:r>
            <a:r>
              <a:rPr lang="en-US" dirty="0" smtClean="0"/>
              <a:t> indications </a:t>
            </a:r>
            <a:r>
              <a:rPr lang="en-US" dirty="0"/>
              <a:t>include publication in top-tier journals, citations by other researchers, use as the basis of a scholarly book, ability to attract competitive grants, and publication in practitioner-focused outlets</a:t>
            </a:r>
            <a:r>
              <a:rPr lang="en-US" dirty="0" smtClean="0"/>
              <a:t>.</a:t>
            </a:r>
            <a:r>
              <a:rPr lang="en-US" dirty="0"/>
              <a:t> </a:t>
            </a:r>
            <a:endParaRPr lang="en-US" dirty="0" smtClean="0"/>
          </a:p>
          <a:p>
            <a:r>
              <a:rPr lang="en-US" dirty="0" smtClean="0"/>
              <a:t>BUT majority </a:t>
            </a:r>
            <a:r>
              <a:rPr lang="en-US" dirty="0"/>
              <a:t>of respondents find that journal lists, journal rankings, &amp;</a:t>
            </a:r>
            <a:r>
              <a:rPr lang="en-US" dirty="0" smtClean="0"/>
              <a:t> </a:t>
            </a:r>
            <a:r>
              <a:rPr lang="en-US" dirty="0"/>
              <a:t>impact </a:t>
            </a:r>
            <a:r>
              <a:rPr lang="en-US" dirty="0" smtClean="0"/>
              <a:t>factors </a:t>
            </a:r>
            <a:r>
              <a:rPr lang="en-US" dirty="0"/>
              <a:t>“definitely” or “probably” do not reflect journal quality or scholarly impact</a:t>
            </a:r>
            <a:r>
              <a:rPr lang="en-US" dirty="0" smtClean="0"/>
              <a:t>, BUT </a:t>
            </a:r>
            <a:r>
              <a:rPr lang="en-US" dirty="0"/>
              <a:t>measures are still used widely by academic institutions to evaluate faculty contributions</a:t>
            </a:r>
            <a:r>
              <a:rPr lang="en-US" dirty="0" smtClean="0"/>
              <a:t>. TIME FOR A CHANGE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8496574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Writer’s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82020" y="1766510"/>
            <a:ext cx="8229600" cy="1357731"/>
          </a:xfrm>
        </p:spPr>
        <p:txBody>
          <a:bodyPr>
            <a:normAutofit fontScale="92500"/>
          </a:bodyPr>
          <a:lstStyle/>
          <a:p>
            <a:r>
              <a:rPr lang="en-US" dirty="0" smtClean="0"/>
              <a:t>Most editor’s ‘HOW TO PUBLISH’ events give everyone writer’s block</a:t>
            </a:r>
          </a:p>
          <a:p>
            <a:r>
              <a:rPr lang="en-US" dirty="0" smtClean="0"/>
              <a:t>The editor gets in-your-head and blocks everything creative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3</a:t>
            </a:fld>
            <a:endParaRPr lang="en-US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4254" y="3197254"/>
            <a:ext cx="3517345" cy="35528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22073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DON’T GO TO EDITOR’S WORKSHOPS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1334250"/>
          </a:xfrm>
        </p:spPr>
        <p:txBody>
          <a:bodyPr/>
          <a:lstStyle/>
          <a:p>
            <a:r>
              <a:rPr lang="en-US" dirty="0" smtClean="0"/>
              <a:t>They infect you with writer’s block</a:t>
            </a:r>
          </a:p>
          <a:p>
            <a:r>
              <a:rPr lang="en-US" dirty="0" smtClean="0"/>
              <a:t>The editor gets in your head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044429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AACSB Gives me Writer’s Block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Asking Business Schools to develop metrics of research impact </a:t>
            </a:r>
          </a:p>
          <a:p>
            <a:r>
              <a:rPr lang="en-US" dirty="0" smtClean="0"/>
              <a:t>Its an example of Numeric-Multiplicity</a:t>
            </a:r>
          </a:p>
          <a:p>
            <a:r>
              <a:rPr lang="en-US" dirty="0" smtClean="0"/>
              <a:t>And it gives people writer’s block</a:t>
            </a:r>
          </a:p>
          <a:p>
            <a:pPr marL="0" indent="0">
              <a:buNone/>
            </a:pPr>
            <a:endParaRPr lang="en-US" dirty="0" smtClean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907654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</p:spPr>
        <p:txBody>
          <a:bodyPr>
            <a:noAutofit/>
          </a:bodyPr>
          <a:lstStyle/>
          <a:p>
            <a:r>
              <a:rPr lang="en-NZ" sz="2800" b="1" dirty="0"/>
              <a:t>Citation </a:t>
            </a:r>
            <a:r>
              <a:rPr lang="en-NZ" sz="2800" b="1" dirty="0" smtClean="0"/>
              <a:t>Analysis </a:t>
            </a:r>
            <a:r>
              <a:rPr lang="mr-IN" sz="2800" b="1" dirty="0" smtClean="0"/>
              <a:t>–</a:t>
            </a:r>
            <a:r>
              <a:rPr lang="en-NZ" sz="2800" b="1" smtClean="0"/>
              <a:t> gives me writer’s block</a:t>
            </a:r>
            <a:endParaRPr lang="en-US" sz="28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NZ" b="1" dirty="0" smtClean="0"/>
              <a:t>Total Cites</a:t>
            </a:r>
            <a:endParaRPr lang="en-US" dirty="0"/>
          </a:p>
          <a:p>
            <a:r>
              <a:rPr lang="en-NZ" b="1" dirty="0"/>
              <a:t>Total Cites (without self cites)</a:t>
            </a:r>
            <a:endParaRPr lang="en-US" dirty="0"/>
          </a:p>
          <a:p>
            <a:r>
              <a:rPr lang="en-NZ" b="1" dirty="0"/>
              <a:t>H-Index</a:t>
            </a:r>
            <a:endParaRPr lang="en-US" dirty="0"/>
          </a:p>
          <a:p>
            <a:r>
              <a:rPr lang="en-NZ" b="1" dirty="0"/>
              <a:t>Max Cites</a:t>
            </a:r>
            <a:endParaRPr lang="en-US" dirty="0"/>
          </a:p>
          <a:p>
            <a:r>
              <a:rPr lang="en-NZ" b="1" dirty="0"/>
              <a:t>Blockbusters (&gt;100 cites)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5194130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6187"/>
            <a:ext cx="8229600" cy="990600"/>
          </a:xfrm>
        </p:spPr>
        <p:txBody>
          <a:bodyPr>
            <a:normAutofit fontScale="90000"/>
          </a:bodyPr>
          <a:lstStyle/>
          <a:p>
            <a:r>
              <a:rPr lang="en-NZ" b="1" dirty="0"/>
              <a:t>Your RANKING in your </a:t>
            </a:r>
            <a:r>
              <a:rPr lang="en-NZ" b="1" dirty="0" smtClean="0"/>
              <a:t>DISCIPLINE as of Jan 17 2018 </a:t>
            </a:r>
            <a:r>
              <a:rPr lang="en-US" dirty="0" smtClean="0"/>
              <a:t> </a:t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sz="3200" b="1" dirty="0"/>
              <a:t>Citation Impact for 3 Narrative </a:t>
            </a:r>
            <a:r>
              <a:rPr lang="en-US" sz="3200" b="1" dirty="0" smtClean="0"/>
              <a:t>Scholars</a:t>
            </a:r>
          </a:p>
          <a:p>
            <a:pPr marL="0" indent="0">
              <a:buNone/>
            </a:pPr>
            <a:endParaRPr lang="en-US" sz="3200" b="1" dirty="0"/>
          </a:p>
          <a:p>
            <a:pPr marL="0" indent="0">
              <a:buNone/>
            </a:pPr>
            <a:endParaRPr lang="en-US" sz="3200" b="1" dirty="0" smtClean="0"/>
          </a:p>
          <a:p>
            <a:r>
              <a:rPr lang="en-US" sz="3600" dirty="0" smtClean="0"/>
              <a:t>Barbara </a:t>
            </a:r>
            <a:r>
              <a:rPr lang="en-US" sz="3600" dirty="0"/>
              <a:t>Czarniawska </a:t>
            </a:r>
            <a:r>
              <a:rPr lang="en-US" sz="3600" dirty="0" smtClean="0"/>
              <a:t>cited by 24,884</a:t>
            </a:r>
          </a:p>
          <a:p>
            <a:r>
              <a:rPr lang="en-US" sz="3600" dirty="0"/>
              <a:t>David Boje cited by </a:t>
            </a:r>
            <a:r>
              <a:rPr lang="en-US" sz="3600" dirty="0" smtClean="0"/>
              <a:t>14,253</a:t>
            </a:r>
          </a:p>
          <a:p>
            <a:r>
              <a:rPr lang="en-US" sz="3600" dirty="0" smtClean="0"/>
              <a:t>Yiannis Gabriel cited by 10,879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01544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657" y="0"/>
            <a:ext cx="8848921" cy="1449602"/>
          </a:xfrm>
          <a:solidFill>
            <a:srgbClr val="F0EDE1"/>
          </a:solidFill>
        </p:spPr>
        <p:txBody>
          <a:bodyPr>
            <a:noAutofit/>
          </a:bodyPr>
          <a:lstStyle/>
          <a:p>
            <a:r>
              <a:rPr lang="en-US" sz="2800" b="1" dirty="0" smtClean="0"/>
              <a:t>University wants Impact Factors, and it gives me writer’s block to focus on SHORT TERM H-Index &amp; i10-Index</a:t>
            </a:r>
            <a:endParaRPr lang="en-US" sz="2800" b="1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8</a:t>
            </a:fld>
            <a:endParaRPr lang="en-US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804" y="3161828"/>
            <a:ext cx="8848920" cy="3589179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165658" y="1449602"/>
            <a:ext cx="8697066" cy="923330"/>
          </a:xfrm>
          <a:prstGeom prst="rect">
            <a:avLst/>
          </a:prstGeom>
          <a:solidFill>
            <a:schemeClr val="tx2">
              <a:lumMod val="10000"/>
              <a:lumOff val="90000"/>
            </a:schemeClr>
          </a:solidFill>
        </p:spPr>
        <p:txBody>
          <a:bodyPr wrap="square">
            <a:spAutoFit/>
          </a:bodyPr>
          <a:lstStyle/>
          <a:p>
            <a:r>
              <a:rPr lang="en-US" dirty="0"/>
              <a:t>h-</a:t>
            </a:r>
            <a:r>
              <a:rPr lang="en-US" dirty="0" smtClean="0"/>
              <a:t>index, </a:t>
            </a:r>
            <a:r>
              <a:rPr lang="en-US" dirty="0"/>
              <a:t>author-level </a:t>
            </a:r>
            <a:r>
              <a:rPr lang="en-US" dirty="0" smtClean="0"/>
              <a:t>metric, measures both </a:t>
            </a:r>
            <a:r>
              <a:rPr lang="en-US" dirty="0"/>
              <a:t>productivity &amp;</a:t>
            </a:r>
            <a:r>
              <a:rPr lang="en-US" dirty="0" smtClean="0"/>
              <a:t> </a:t>
            </a:r>
            <a:r>
              <a:rPr lang="en-US" dirty="0"/>
              <a:t>citation impact </a:t>
            </a:r>
            <a:r>
              <a:rPr lang="en-US" dirty="0" smtClean="0"/>
              <a:t>of </a:t>
            </a:r>
            <a:r>
              <a:rPr lang="en-US" dirty="0"/>
              <a:t>publications </a:t>
            </a:r>
            <a:r>
              <a:rPr lang="en-US" dirty="0" smtClean="0"/>
              <a:t>of </a:t>
            </a:r>
            <a:r>
              <a:rPr lang="en-US" dirty="0"/>
              <a:t>scientist or scholar. </a:t>
            </a:r>
            <a:r>
              <a:rPr lang="en-US" dirty="0" smtClean="0"/>
              <a:t>Index </a:t>
            </a:r>
            <a:r>
              <a:rPr lang="en-US" dirty="0"/>
              <a:t>based </a:t>
            </a:r>
            <a:r>
              <a:rPr lang="en-US" dirty="0" smtClean="0"/>
              <a:t>on </a:t>
            </a:r>
            <a:r>
              <a:rPr lang="en-US" dirty="0"/>
              <a:t>scientist's most cited papers &amp;</a:t>
            </a:r>
            <a:r>
              <a:rPr lang="en-US" dirty="0" smtClean="0"/>
              <a:t> </a:t>
            </a:r>
            <a:r>
              <a:rPr lang="en-US" dirty="0"/>
              <a:t>the number of citations that they have received in other publications</a:t>
            </a:r>
          </a:p>
        </p:txBody>
      </p:sp>
      <p:sp>
        <p:nvSpPr>
          <p:cNvPr id="6" name="Rectangle 5"/>
          <p:cNvSpPr/>
          <p:nvPr/>
        </p:nvSpPr>
        <p:spPr>
          <a:xfrm>
            <a:off x="165658" y="2306187"/>
            <a:ext cx="8697066" cy="646331"/>
          </a:xfrm>
          <a:prstGeom prst="rect">
            <a:avLst/>
          </a:prstGeom>
          <a:solidFill>
            <a:srgbClr val="F0EDE1"/>
          </a:solidFill>
        </p:spPr>
        <p:txBody>
          <a:bodyPr wrap="square">
            <a:spAutoFit/>
          </a:bodyPr>
          <a:lstStyle/>
          <a:p>
            <a:endParaRPr lang="en-US" dirty="0"/>
          </a:p>
          <a:p>
            <a:r>
              <a:rPr lang="en-US" dirty="0" smtClean="0"/>
              <a:t>i10 </a:t>
            </a:r>
            <a:r>
              <a:rPr lang="en-US" dirty="0"/>
              <a:t>index refers to the number of paper with 10 or more citations</a:t>
            </a:r>
          </a:p>
        </p:txBody>
      </p:sp>
    </p:spTree>
    <p:extLst>
      <p:ext uri="{BB962C8B-B14F-4D97-AF65-F5344CB8AC3E}">
        <p14:creationId xmlns:p14="http://schemas.microsoft.com/office/powerpoint/2010/main" val="16930706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26915" y="326566"/>
            <a:ext cx="8198483" cy="1104161"/>
          </a:xfrm>
        </p:spPr>
        <p:txBody>
          <a:bodyPr>
            <a:normAutofit/>
          </a:bodyPr>
          <a:lstStyle/>
          <a:p>
            <a:r>
              <a:rPr lang="en-US" sz="3200" dirty="0" smtClean="0"/>
              <a:t>You are your Citation Impact on Jan 17 2018 </a:t>
            </a:r>
            <a:r>
              <a:rPr lang="mr-IN" sz="3200" dirty="0" smtClean="0"/>
              <a:t>–</a:t>
            </a:r>
            <a:r>
              <a:rPr lang="en-US" sz="3200" dirty="0" smtClean="0"/>
              <a:t> give me writers block</a:t>
            </a:r>
            <a:endParaRPr lang="en-US" sz="3200" dirty="0"/>
          </a:p>
        </p:txBody>
      </p:sp>
      <p:sp>
        <p:nvSpPr>
          <p:cNvPr id="4" name="Rectangle 3"/>
          <p:cNvSpPr/>
          <p:nvPr/>
        </p:nvSpPr>
        <p:spPr>
          <a:xfrm>
            <a:off x="1255453" y="1372330"/>
            <a:ext cx="6306458" cy="1200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Boje, D. M. (2001). Narrative methods for organizational &amp; communication research. Sage</a:t>
            </a:r>
            <a:r>
              <a:rPr lang="en-US" sz="2400" dirty="0" smtClean="0"/>
              <a:t>. </a:t>
            </a:r>
            <a:r>
              <a:rPr lang="en-US" sz="2400" b="1" dirty="0" smtClean="0"/>
              <a:t>Cited by 2191</a:t>
            </a:r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1255453" y="2828836"/>
            <a:ext cx="630645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Boje, D. M. (1991). The storytelling organization: A study of story performance in an office-supply firm. Administrative science quarterly, 106-126</a:t>
            </a:r>
            <a:r>
              <a:rPr lang="en-US" sz="2400" dirty="0" smtClean="0"/>
              <a:t>. </a:t>
            </a:r>
            <a:r>
              <a:rPr lang="en-US" sz="2400" b="1" dirty="0" smtClean="0"/>
              <a:t>Cited by 2050</a:t>
            </a:r>
            <a:endParaRPr lang="en-US" sz="2400" dirty="0"/>
          </a:p>
        </p:txBody>
      </p:sp>
      <p:sp>
        <p:nvSpPr>
          <p:cNvPr id="6" name="Rectangle 5"/>
          <p:cNvSpPr/>
          <p:nvPr/>
        </p:nvSpPr>
        <p:spPr>
          <a:xfrm>
            <a:off x="1255453" y="4661236"/>
            <a:ext cx="6627620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/>
              <a:t>Boje, D. M. (1995). Stories of the storytelling organization: A postmodern analysis of Disney as “Tamara-Land”. Academy of Management journal, 38(4), 997-1035</a:t>
            </a:r>
            <a:r>
              <a:rPr lang="en-US" sz="2400" dirty="0" smtClean="0"/>
              <a:t>. </a:t>
            </a:r>
            <a:r>
              <a:rPr lang="en-US" sz="2400" b="1" dirty="0" smtClean="0"/>
              <a:t>Cited by 1513</a:t>
            </a:r>
            <a:endParaRPr lang="en-US" sz="2400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AA694-00EB-4F4B-AABB-6F50FB178914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78789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ty">
  <a:themeElements>
    <a:clrScheme name="Clarity">
      <a:dk1>
        <a:srgbClr val="292934"/>
      </a:dk1>
      <a:lt1>
        <a:srgbClr val="FFFFFF"/>
      </a:lt1>
      <a:dk2>
        <a:srgbClr val="D2533C"/>
      </a:dk2>
      <a:lt2>
        <a:srgbClr val="F3F2DC"/>
      </a:lt2>
      <a:accent1>
        <a:srgbClr val="93A299"/>
      </a:accent1>
      <a:accent2>
        <a:srgbClr val="AD8F67"/>
      </a:accent2>
      <a:accent3>
        <a:srgbClr val="726056"/>
      </a:accent3>
      <a:accent4>
        <a:srgbClr val="4C5A6A"/>
      </a:accent4>
      <a:accent5>
        <a:srgbClr val="808DA0"/>
      </a:accent5>
      <a:accent6>
        <a:srgbClr val="79463D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Clarity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hade val="86000"/>
                <a:satMod val="140000"/>
              </a:schemeClr>
            </a:gs>
            <a:gs pos="45000">
              <a:schemeClr val="phClr">
                <a:tint val="48000"/>
                <a:satMod val="150000"/>
              </a:schemeClr>
            </a:gs>
            <a:gs pos="100000">
              <a:schemeClr val="phClr">
                <a:tint val="28000"/>
                <a:satMod val="16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shade val="70000"/>
                <a:satMod val="150000"/>
              </a:schemeClr>
            </a:gs>
            <a:gs pos="34000">
              <a:schemeClr val="phClr">
                <a:shade val="70000"/>
                <a:satMod val="140000"/>
              </a:schemeClr>
            </a:gs>
            <a:gs pos="70000">
              <a:schemeClr val="phClr">
                <a:tint val="100000"/>
                <a:shade val="90000"/>
                <a:satMod val="140000"/>
              </a:schemeClr>
            </a:gs>
            <a:gs pos="100000">
              <a:schemeClr val="phClr">
                <a:tint val="100000"/>
                <a:shade val="100000"/>
                <a:sat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6425" cap="flat" cmpd="sng" algn="ctr">
          <a:solidFill>
            <a:schemeClr val="phClr"/>
          </a:solidFill>
          <a:prstDash val="solid"/>
        </a:ln>
        <a:ln w="444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38100" dist="25400" dir="2700000" algn="b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5100000"/>
            </a:lightRig>
          </a:scene3d>
          <a:sp3d contourW="6350">
            <a:bevelT w="29210" h="12700"/>
            <a:contourClr>
              <a:schemeClr val="phClr">
                <a:shade val="3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Clarity.thmx</Template>
  <TotalTime>2177</TotalTime>
  <Words>1009</Words>
  <Application>Microsoft Macintosh PowerPoint</Application>
  <PresentationFormat>On-screen Show (4:3)</PresentationFormat>
  <Paragraphs>100</Paragraphs>
  <Slides>17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17</vt:i4>
      </vt:variant>
    </vt:vector>
  </HeadingPairs>
  <TitlesOfParts>
    <vt:vector size="18" baseType="lpstr">
      <vt:lpstr>Clarity</vt:lpstr>
      <vt:lpstr>HOW TO PUBLISH storytelling research AND NOT HAVE WRITER’S BLOCK? </vt:lpstr>
      <vt:lpstr>The Essence of Scholarly Impact | BizEd Magazine bized.aacsb.edu </vt:lpstr>
      <vt:lpstr>Writer’s Block</vt:lpstr>
      <vt:lpstr>DON’T GO TO EDITOR’S WORKSHOPS</vt:lpstr>
      <vt:lpstr>AACSB Gives me Writer’s Block</vt:lpstr>
      <vt:lpstr>Citation Analysis – gives me writer’s block</vt:lpstr>
      <vt:lpstr>Your RANKING in your DISCIPLINE as of Jan 17 2018   </vt:lpstr>
      <vt:lpstr>University wants Impact Factors, and it gives me writer’s block to focus on SHORT TERM H-Index &amp; i10-Index</vt:lpstr>
      <vt:lpstr>You are your Citation Impact on Jan 17 2018 – give me writers block</vt:lpstr>
      <vt:lpstr>You are your Numeric? – give me writers block</vt:lpstr>
      <vt:lpstr>QUALITIATIVE IMPACTS of your Research on PRACTICE </vt:lpstr>
      <vt:lpstr>IMPACTS of your Research on SOCIETY </vt:lpstr>
      <vt:lpstr>1. Give yourself permission to write first, edit later  2. Have place &amp; time to write each day 3. Write FAST as much as you can in 5 minutes 4. Turn idea into a living story </vt:lpstr>
      <vt:lpstr>How to overcome writer’s block?</vt:lpstr>
      <vt:lpstr>How I help others overcome it?</vt:lpstr>
      <vt:lpstr>Advice</vt:lpstr>
      <vt:lpstr>Q &amp; A</vt:lpstr>
    </vt:vector>
  </TitlesOfParts>
  <Company>NMSU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How to Publish in Narrative Studies</dc:title>
  <dc:creator>David Boje</dc:creator>
  <cp:lastModifiedBy>David Boje</cp:lastModifiedBy>
  <cp:revision>33</cp:revision>
  <dcterms:created xsi:type="dcterms:W3CDTF">2015-05-11T04:56:43Z</dcterms:created>
  <dcterms:modified xsi:type="dcterms:W3CDTF">2018-04-16T04:27:22Z</dcterms:modified>
</cp:coreProperties>
</file>